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3" r:id="rId3"/>
    <p:sldId id="274" r:id="rId4"/>
    <p:sldId id="275" r:id="rId5"/>
    <p:sldId id="276" r:id="rId6"/>
    <p:sldId id="261" r:id="rId7"/>
    <p:sldId id="325" r:id="rId8"/>
    <p:sldId id="321" r:id="rId9"/>
    <p:sldId id="324" r:id="rId10"/>
    <p:sldId id="317" r:id="rId11"/>
    <p:sldId id="293" r:id="rId12"/>
    <p:sldId id="322" r:id="rId13"/>
    <p:sldId id="320" r:id="rId14"/>
    <p:sldId id="319" r:id="rId15"/>
    <p:sldId id="302" r:id="rId16"/>
    <p:sldId id="283" r:id="rId17"/>
    <p:sldId id="290" r:id="rId18"/>
    <p:sldId id="289" r:id="rId19"/>
    <p:sldId id="292" r:id="rId20"/>
    <p:sldId id="311" r:id="rId21"/>
    <p:sldId id="301" r:id="rId22"/>
    <p:sldId id="323" r:id="rId23"/>
    <p:sldId id="258" r:id="rId24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8984"/>
    <a:srgbClr val="3FA9F5"/>
    <a:srgbClr val="009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12" autoAdjust="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980" y="4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89640-4AE6-4753-9D13-5EC7833BB95C}" type="datetimeFigureOut">
              <a:rPr lang="en-US" smtClean="0"/>
              <a:t>5/16/2019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E78C8-B4A8-4C33-BEC2-840FBC776F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54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35C7B-A4E1-4D53-B4E1-7F1B587E542E}" type="datetimeFigureOut">
              <a:rPr lang="en-US" smtClean="0"/>
              <a:t>5/16/2019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861F9-9931-4A4A-BA37-437369D6A2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0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F8A1A2-8735-4988-88FB-1FF6083839DA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507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861F9-9931-4A4A-BA37-437369D6A23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007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E9F80-5314-F648-BD0E-9A4D3D8525EE}" type="datetimeFigureOut">
              <a:rPr lang="en-US" smtClean="0"/>
              <a:t>5/16/2019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E001-7A2E-2048-B181-15FE82FD4B5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139700" y="5810250"/>
            <a:ext cx="9455150" cy="927100"/>
          </a:xfrm>
          <a:prstGeom prst="rect">
            <a:avLst/>
          </a:prstGeom>
          <a:solidFill>
            <a:srgbClr val="3FA9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nda_logo_colo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135" y="2095654"/>
            <a:ext cx="2092615" cy="2196351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139700" y="148817"/>
            <a:ext cx="9455150" cy="927100"/>
          </a:xfrm>
          <a:prstGeom prst="rect">
            <a:avLst/>
          </a:prstGeom>
          <a:solidFill>
            <a:srgbClr val="009A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389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457200" y="1354667"/>
            <a:ext cx="8229600" cy="4355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1303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47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9BA31-5F2D-4670-B9F5-6C3A1662F840}" type="datetimeFigureOut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C6A04-C0CD-4D91-998E-DCA308D351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086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139700" y="139700"/>
            <a:ext cx="9455150" cy="927100"/>
          </a:xfrm>
          <a:prstGeom prst="rect">
            <a:avLst/>
          </a:prstGeom>
          <a:solidFill>
            <a:srgbClr val="009A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54667"/>
            <a:ext cx="8229600" cy="4355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E9F80-5314-F648-BD0E-9A4D3D8525EE}" type="datetimeFigureOut">
              <a:rPr lang="en-US" smtClean="0"/>
              <a:t>5/16/2019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E001-7A2E-2048-B181-15FE82FD4B5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139700" y="5810250"/>
            <a:ext cx="9455150" cy="927100"/>
          </a:xfrm>
          <a:prstGeom prst="rect">
            <a:avLst/>
          </a:prstGeom>
          <a:solidFill>
            <a:srgbClr val="3FA9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839" y="5858090"/>
            <a:ext cx="779641" cy="819922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 userDrawn="1"/>
        </p:nvSpPr>
        <p:spPr>
          <a:xfrm>
            <a:off x="241300" y="188873"/>
            <a:ext cx="6718300" cy="87792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34463" y="6063435"/>
            <a:ext cx="2168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FFFF"/>
                </a:solidFill>
                <a:latin typeface="Verdana"/>
                <a:cs typeface="Verdana"/>
              </a:rPr>
              <a:t>agri.nv.gov</a:t>
            </a:r>
          </a:p>
        </p:txBody>
      </p:sp>
    </p:spTree>
    <p:extLst>
      <p:ext uri="{BB962C8B-B14F-4D97-AF65-F5344CB8AC3E}">
        <p14:creationId xmlns:p14="http://schemas.microsoft.com/office/powerpoint/2010/main" val="2426643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tx1"/>
          </a:solidFill>
          <a:latin typeface="Verdana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9380" y="1389428"/>
            <a:ext cx="7942580" cy="185669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latin typeface="Verdana"/>
                <a:cs typeface="Verdana"/>
              </a:rPr>
              <a:t>Noxious Weeds</a:t>
            </a:r>
          </a:p>
          <a:p>
            <a:pPr algn="l"/>
            <a:r>
              <a:rPr lang="en-US" sz="4000" b="1" dirty="0">
                <a:latin typeface="Verdana"/>
                <a:cs typeface="Verdana"/>
              </a:rPr>
              <a:t>Informative Update   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41300" y="4046220"/>
            <a:ext cx="7531100" cy="1849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0" dirty="0"/>
              <a:t>Sean Gephart </a:t>
            </a:r>
          </a:p>
          <a:p>
            <a:pPr marL="0" indent="0">
              <a:buNone/>
            </a:pPr>
            <a:r>
              <a:rPr lang="en-US" b="0" dirty="0"/>
              <a:t>Noxious Weeds Coordinator</a:t>
            </a:r>
          </a:p>
          <a:p>
            <a:pPr marL="0" indent="0">
              <a:buNone/>
            </a:pPr>
            <a:r>
              <a:rPr lang="en-US" b="0" dirty="0"/>
              <a:t>Nevada Department of Agriculture  </a:t>
            </a:r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B7E6B4-82E7-4C85-BF9A-3DC3A13DA539}"/>
              </a:ext>
            </a:extLst>
          </p:cNvPr>
          <p:cNvSpPr txBox="1"/>
          <p:nvPr/>
        </p:nvSpPr>
        <p:spPr>
          <a:xfrm>
            <a:off x="373717" y="358495"/>
            <a:ext cx="8841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Lyon County Board of County Commissioners </a:t>
            </a:r>
          </a:p>
        </p:txBody>
      </p:sp>
    </p:spTree>
    <p:extLst>
      <p:ext uri="{BB962C8B-B14F-4D97-AF65-F5344CB8AC3E}">
        <p14:creationId xmlns:p14="http://schemas.microsoft.com/office/powerpoint/2010/main" val="265304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 txBox="1">
            <a:spLocks/>
          </p:cNvSpPr>
          <p:nvPr/>
        </p:nvSpPr>
        <p:spPr bwMode="auto">
          <a:xfrm>
            <a:off x="1143000" y="984649"/>
            <a:ext cx="6916341" cy="68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rgbClr val="FFFFFF"/>
                </a:solidFill>
                <a:cs typeface="Arial" panose="020B0604020202020204" pitchFamily="34" charset="0"/>
              </a:rPr>
              <a:t>Hoary cress, </a:t>
            </a:r>
            <a:r>
              <a:rPr lang="en-US" altLang="en-US" sz="2400" i="1">
                <a:solidFill>
                  <a:srgbClr val="FFFFFF"/>
                </a:solidFill>
                <a:cs typeface="Arial" panose="020B0604020202020204" pitchFamily="34" charset="0"/>
              </a:rPr>
              <a:t>Cardaria draba</a:t>
            </a:r>
            <a:endParaRPr lang="en-US" altLang="en-US" sz="240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endParaRPr lang="en-US" altLang="en-US" sz="24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2166" y="234721"/>
            <a:ext cx="7085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Identified Noxious Weeds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5483" y="1130296"/>
            <a:ext cx="481020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Leafy Spurge: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Perennial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Creeping deep root system with new shoots rising above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frequently found in pastures and near water ways.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Due to extensive root system and new shoot growth mechanical means not effective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Apply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imazapic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(Plateau) in fall after hard frost but before milky sap loss.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8BEF52-844A-4B35-A5DC-40981C892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7578"/>
            <a:ext cx="4057170" cy="450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3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34901" y="177911"/>
            <a:ext cx="9438922" cy="89225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FFFF"/>
                </a:solidFill>
                <a:latin typeface="Verdana"/>
                <a:cs typeface="Verdana"/>
              </a:rPr>
              <a:t>Identified Noxious Weed  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69760" y="1354667"/>
            <a:ext cx="8493618" cy="4355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97353" y="1223864"/>
            <a:ext cx="424664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Medusahead</a:t>
            </a:r>
            <a:r>
              <a:rPr lang="en-US" sz="2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Winter Annual, </a:t>
            </a: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Resembles Cheat Grass, spread by seed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Unpalatable to grazing animals due to its high silica content and stiff awns </a:t>
            </a:r>
          </a:p>
          <a:p>
            <a:endParaRPr lang="en-US" alt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 time a thick dense layer of fibrous material develops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Remove thatch layer and treat ground early fall with herbicide containing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imazapic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xmlns="" id="{01323E2A-6EE4-42BD-B3C4-E4CAEA2DB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0166"/>
            <a:ext cx="4572000" cy="477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65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34901" y="177911"/>
            <a:ext cx="9438922" cy="89225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FFFF"/>
                </a:solidFill>
                <a:latin typeface="Verdana"/>
                <a:cs typeface="Verdana"/>
              </a:rPr>
              <a:t>Identified Noxious Weed 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69760" y="1354667"/>
            <a:ext cx="8493618" cy="4355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50093" y="1313883"/>
            <a:ext cx="37245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Yellow </a:t>
            </a:r>
            <a:r>
              <a:rPr lang="en-US" sz="2400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Starthistle</a:t>
            </a:r>
            <a:r>
              <a:rPr lang="en-US" sz="2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Annual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Spread by Seeds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 of control in California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Manual removal can be effective if done prior to seed development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Apply herbicides prior to flowering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E84BF80-5779-4CEE-BAE1-9692623C5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83977" y="1478832"/>
            <a:ext cx="5805285" cy="49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4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Communications </a:t>
            </a:r>
          </a:p>
          <a:p>
            <a:r>
              <a:rPr lang="en-US" dirty="0"/>
              <a:t>Weed Survey Work </a:t>
            </a:r>
          </a:p>
          <a:p>
            <a:r>
              <a:rPr lang="en-US" dirty="0"/>
              <a:t>Mapping </a:t>
            </a:r>
          </a:p>
          <a:p>
            <a:r>
              <a:rPr lang="en-US" dirty="0"/>
              <a:t>Weed Control </a:t>
            </a:r>
          </a:p>
          <a:p>
            <a:r>
              <a:rPr lang="en-US" dirty="0"/>
              <a:t>Prioritization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2490" y="295215"/>
            <a:ext cx="7616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and County Collaboration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40" y="2525742"/>
            <a:ext cx="4175760" cy="328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2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74170" y="229982"/>
            <a:ext cx="8103186" cy="91830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FFFF"/>
                </a:solidFill>
                <a:latin typeface="Verdana"/>
                <a:cs typeface="Verdana"/>
              </a:rPr>
              <a:t>State and County Collaboration  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57200" y="1354667"/>
            <a:ext cx="4127826" cy="4355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44780" y="1328515"/>
            <a:ext cx="4191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Noxious Weeds Program Cost Share Abatement Program</a:t>
            </a:r>
          </a:p>
          <a:p>
            <a:endParaRPr lang="en-US" sz="2400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Covers 80% of costs following Abatements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Property Liens must be filed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Identifies the Weed(s) Needing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Provides Specified Weed Management Plan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80" y="1471638"/>
            <a:ext cx="4741576" cy="423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9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6574" y="301494"/>
            <a:ext cx="6606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and County Collaboration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622643B7-7F5E-4FDB-ABB1-FD0C605DC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8519" y="1778832"/>
            <a:ext cx="4087906" cy="3063652"/>
          </a:xfrm>
        </p:spPr>
        <p:txBody>
          <a:bodyPr>
            <a:normAutofit/>
          </a:bodyPr>
          <a:lstStyle/>
          <a:p>
            <a:r>
              <a:rPr lang="en-US" dirty="0"/>
              <a:t>Conservation Districts </a:t>
            </a:r>
          </a:p>
          <a:p>
            <a:r>
              <a:rPr lang="en-US" dirty="0"/>
              <a:t>Weed Districts</a:t>
            </a:r>
          </a:p>
          <a:p>
            <a:r>
              <a:rPr lang="en-US" dirty="0"/>
              <a:t>CWMAs</a:t>
            </a:r>
          </a:p>
          <a:p>
            <a:r>
              <a:rPr lang="en-US" dirty="0"/>
              <a:t>USFS Grants </a:t>
            </a:r>
          </a:p>
        </p:txBody>
      </p:sp>
      <p:pic>
        <p:nvPicPr>
          <p:cNvPr id="8" name="Content Placeholder 2">
            <a:extLst>
              <a:ext uri="{FF2B5EF4-FFF2-40B4-BE49-F238E27FC236}">
                <a16:creationId xmlns:a16="http://schemas.microsoft.com/office/drawing/2014/main" xmlns="" id="{783C5C32-9DB4-4FC0-8B4B-5029D9DB5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9" y="1365438"/>
            <a:ext cx="4691960" cy="389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0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65079" y="253154"/>
            <a:ext cx="4650121" cy="89225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FFFF"/>
                </a:solidFill>
                <a:latin typeface="Verdana"/>
                <a:cs typeface="Verdana"/>
              </a:rPr>
              <a:t>Weed Districts  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57200" y="1354667"/>
            <a:ext cx="8229600" cy="4355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424940"/>
            <a:ext cx="778002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NAC 555.035 through NAC 555.095: 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Weed Control Districts:</a:t>
            </a:r>
          </a:p>
          <a:p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Paradise Valley Weed Control District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Ruby Weed Control District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Diamond Valley Weed Control District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Douglas County Weed Control District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Goose Creek Weed Control District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Lovelock Valley Weed Control District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Walker River Weed Control District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Lamoille Weed Control District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28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13755" y="256035"/>
            <a:ext cx="6854158" cy="89225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FFFF"/>
                </a:solidFill>
                <a:latin typeface="Verdana"/>
                <a:cs typeface="Verdana"/>
              </a:rPr>
              <a:t>State County Collaboration 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57200" y="1354667"/>
            <a:ext cx="8229600" cy="4355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2880" y="1357697"/>
            <a:ext cx="41986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Weed Free Gravel and Weed Free Hay Certification Program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Required for use when feeding mules and horses kept on federal lands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Required for use in fire restoration sites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Required for use in federal construction projects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Increases value of product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Limits spread of noxious weeds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53" y="1069040"/>
            <a:ext cx="4168140" cy="476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5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73818" y="1036558"/>
            <a:ext cx="5505571" cy="245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Biological Control Agents: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USDA tested biological control agents can be insects, funguses, or bacteria that restrict further growth of noxious weeds. These agents are host specific not to damage other plant life. A few agents available are: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3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en-US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Purple Loosestrife Root Weevil 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en-US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Purple Loosestrife Beetle </a:t>
            </a:r>
            <a:endParaRPr lang="en-US" altLang="en-US" sz="1800" i="1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endParaRPr lang="en-US" altLang="en-US" sz="1800" i="1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-10001" y="325358"/>
            <a:ext cx="9154001" cy="454977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Possible Assistance: Bio-Control Releases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2BF67C-D8B1-4111-B265-2647B0099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771" y="1036558"/>
            <a:ext cx="3788229" cy="58214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EB2C846-69C2-45F5-B6B5-C280C3C45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3747"/>
            <a:ext cx="5579389" cy="370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6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023" y="3236172"/>
            <a:ext cx="3211139" cy="25473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r="34422"/>
          <a:stretch>
            <a:fillRect/>
          </a:stretch>
        </p:blipFill>
        <p:spPr bwMode="auto">
          <a:xfrm>
            <a:off x="147638" y="1108075"/>
            <a:ext cx="2620962" cy="449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076" y="3236172"/>
            <a:ext cx="2360340" cy="242379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82468" y="3649239"/>
            <a:ext cx="3395643" cy="14615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291184" y="4643510"/>
            <a:ext cx="1399102" cy="4673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37469" y="1226568"/>
            <a:ext cx="63065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can report noxious weeds through cell phone or website and record: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GPS location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Picture of the plant or plants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Approximate size of infestation 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Any additional data included by submitter</a:t>
            </a:r>
          </a:p>
        </p:txBody>
      </p:sp>
      <p:pic>
        <p:nvPicPr>
          <p:cNvPr id="15" name="Picture 2" descr="https://bugwoodcloud.org/CDN/logos/eddmaps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324" y="96581"/>
            <a:ext cx="2906677" cy="101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290159"/>
            <a:ext cx="6308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Reporting: NDA Website &amp;</a:t>
            </a:r>
          </a:p>
        </p:txBody>
      </p:sp>
    </p:spTree>
    <p:extLst>
      <p:ext uri="{BB962C8B-B14F-4D97-AF65-F5344CB8AC3E}">
        <p14:creationId xmlns:p14="http://schemas.microsoft.com/office/powerpoint/2010/main" val="38151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" y="253154"/>
            <a:ext cx="9258300" cy="89225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FFFF"/>
                </a:solidFill>
                <a:latin typeface="Verdana"/>
                <a:cs typeface="Verdana"/>
              </a:rPr>
              <a:t>State Laws Regulating Noxious Weeds 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-76200" y="1145410"/>
            <a:ext cx="8229600" cy="4355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6687" y="1145410"/>
            <a:ext cx="77800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Noxious Weed Defined:</a:t>
            </a:r>
          </a:p>
          <a:p>
            <a:pPr algn="ctr"/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NRS 555.005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“Any species of plant which is, or is likely to be, a public nuisance, detrimental or destructive and difficult to control” </a:t>
            </a:r>
          </a:p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Introduced Through: feed, seeds, ornamentals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C07C4F1-C40E-4147-8429-88978BA72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754" y="3429001"/>
            <a:ext cx="5897439" cy="331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3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9560" y="313372"/>
            <a:ext cx="8564880" cy="7484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Challenges County Weed Crews Face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281936"/>
            <a:ext cx="426911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Fuel Accumulation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Spreading via Traffic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Perception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Difficult Access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Funding Shortages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Chemical Storage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Absent Landowners </a:t>
            </a:r>
          </a:p>
          <a:p>
            <a:endParaRPr lang="en-US" sz="24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4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4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42CB7A-C413-460B-9C6A-30900E880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714155" y="1829904"/>
            <a:ext cx="4383741" cy="328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4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51609" y="298797"/>
            <a:ext cx="6574315" cy="7484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Resources are needed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378" y="1353907"/>
            <a:ext cx="8127546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Through necessary funding sources, weeds are controlled on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County Roads and Rights of Ways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 Spaces and Parks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Private Land Owners !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Which cover: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Herbicides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Storage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Personnel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60" y="2180172"/>
            <a:ext cx="4679426" cy="348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1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83820" y="205739"/>
            <a:ext cx="9357360" cy="89916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Why Be Concerned?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479479"/>
            <a:ext cx="50458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Decline in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Native Plant Species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Wildlife Habitat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Agricultural Yields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Property Values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Pocket Book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057105-B7FD-48C4-8146-4F76A6FBE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746" y="1260183"/>
            <a:ext cx="4979253" cy="441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9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1300" y="169334"/>
            <a:ext cx="6718300" cy="91830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FFFF"/>
                </a:solidFill>
                <a:latin typeface="Verdana"/>
                <a:cs typeface="Verdana"/>
              </a:rPr>
              <a:t>    Thank you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57200" y="1354667"/>
            <a:ext cx="4030133" cy="4355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Sean Gephart </a:t>
            </a:r>
          </a:p>
          <a:p>
            <a:pPr marL="0" indent="0">
              <a:buNone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Nevada Department of Agriculture </a:t>
            </a:r>
          </a:p>
          <a:p>
            <a:pPr marL="0" indent="0">
              <a:buNone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(775) 353-3640</a:t>
            </a:r>
          </a:p>
          <a:p>
            <a:pPr marL="0" indent="0">
              <a:buNone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Sgephart@agri.nv.gov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777806" y="1354667"/>
            <a:ext cx="4030133" cy="4355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30" y="1180512"/>
            <a:ext cx="3690409" cy="452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8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" y="253154"/>
            <a:ext cx="9258300" cy="89225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>
                <a:solidFill>
                  <a:srgbClr val="FFFFFF"/>
                </a:solidFill>
                <a:latin typeface="Verdana"/>
                <a:cs typeface="Verdana"/>
              </a:rPr>
              <a:t>State Laws Regulating Noxious Weeds </a:t>
            </a:r>
            <a:endParaRPr lang="en-US" sz="32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-76200" y="1128982"/>
            <a:ext cx="8229600" cy="4355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8255" y="1114976"/>
            <a:ext cx="473030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000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Nevada Department of Agriculture’s Authority</a:t>
            </a:r>
          </a:p>
          <a:p>
            <a:pPr algn="ctr"/>
            <a:endParaRPr lang="en-US" sz="20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000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NRS 555.130:   </a:t>
            </a:r>
          </a:p>
          <a:p>
            <a:pPr algn="ctr"/>
            <a:r>
              <a:rPr lang="en-US" sz="2000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Designation of Noxious Weeds </a:t>
            </a:r>
          </a:p>
          <a:p>
            <a:pPr algn="ctr"/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state may declare certain weeds as noxious if such species are likely to be destructive and difficult to control but not so wide spread that their control is impossible.</a:t>
            </a:r>
          </a:p>
          <a:p>
            <a:endParaRPr lang="en-US" sz="20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AE85D17-B716-497E-98FE-F63C2B2D0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834" y="1013914"/>
            <a:ext cx="3842166" cy="483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" y="253154"/>
            <a:ext cx="9258300" cy="89225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FFFF"/>
                </a:solidFill>
                <a:latin typeface="Verdana"/>
                <a:cs typeface="Verdana"/>
              </a:rPr>
              <a:t>State Laws Regulating Noxious Weeds 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-76200" y="1145410"/>
            <a:ext cx="8229600" cy="4355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2791" y="799020"/>
            <a:ext cx="7780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B98DDB3-5C98-4354-87D6-8496AEBB5DCD}"/>
              </a:ext>
            </a:extLst>
          </p:cNvPr>
          <p:cNvSpPr/>
          <p:nvPr/>
        </p:nvSpPr>
        <p:spPr>
          <a:xfrm>
            <a:off x="253573" y="1171377"/>
            <a:ext cx="881358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NAC 555.010:  </a:t>
            </a:r>
            <a:r>
              <a:rPr lang="en-US" sz="28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Designation and Categorization of Noxious Weeds</a:t>
            </a: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are 54 weeds currently listed as noxious.</a:t>
            </a: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noxious weeds are broken down into three categories: A, B, C </a:t>
            </a: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A:   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Limited distribution </a:t>
            </a:r>
          </a:p>
          <a:p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B:   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Established in certain areas </a:t>
            </a:r>
          </a:p>
          <a:p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C:   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Widespread throughout state </a:t>
            </a: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20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" y="253154"/>
            <a:ext cx="9258300" cy="89225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FFFF"/>
                </a:solidFill>
                <a:latin typeface="Verdana"/>
                <a:cs typeface="Verdana"/>
              </a:rPr>
              <a:t>State Laws Regulating Noxious Weeds 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63641" y="1159234"/>
            <a:ext cx="8229600" cy="4355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1247" y="1145410"/>
            <a:ext cx="778002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NRS 555.150:</a:t>
            </a:r>
            <a:r>
              <a:rPr lang="en-US" sz="20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 of Noxious Weeds by Owner or Occupant of Land: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Every person owning, controlling or occupying lands in the state and every county shall control all weeds declared noxious. 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871" y="3544848"/>
            <a:ext cx="4573129" cy="3313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4848"/>
            <a:ext cx="4564380" cy="33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6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55389" y="303750"/>
            <a:ext cx="8953500" cy="89225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Verdana"/>
                <a:cs typeface="Verdana"/>
              </a:rPr>
              <a:t>Lyon County Noxious Weeds Data  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57200" y="1354667"/>
            <a:ext cx="8229600" cy="4355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1423243"/>
            <a:ext cx="38861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GIS Mapping Data: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Map generated 2019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Collection Since 2014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Survey and Complaint Driven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EddMaps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Cell Phone App.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 available for use by county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Points very is size and infestation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Points Collected: Public &amp; Private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 Public Agency Collaboration Requested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80D3FF-C82D-4B56-A878-3E8FCC22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37343"/>
            <a:ext cx="4871677" cy="582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EF1B32C-96B5-4F8C-A066-F7E862CA8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26586"/>
            <a:ext cx="9144000" cy="5816476"/>
          </a:xfrm>
        </p:spPr>
      </p:pic>
    </p:spTree>
    <p:extLst>
      <p:ext uri="{BB962C8B-B14F-4D97-AF65-F5344CB8AC3E}">
        <p14:creationId xmlns:p14="http://schemas.microsoft.com/office/powerpoint/2010/main" val="101579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34901" y="177911"/>
            <a:ext cx="9438922" cy="89225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FFFF"/>
                </a:solidFill>
                <a:latin typeface="Verdana"/>
                <a:cs typeface="Verdana"/>
              </a:rPr>
              <a:t>Identified Noxious Weeds  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69760" y="1354667"/>
            <a:ext cx="8493618" cy="4355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99897" y="1120318"/>
            <a:ext cx="407476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Purple </a:t>
            </a:r>
            <a:r>
              <a:rPr lang="en-US" sz="2400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Lossestrife</a:t>
            </a:r>
            <a:r>
              <a:rPr lang="en-US" sz="2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Perennial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Riparian species, Carson and Truckee River Concern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Spread by seed, up to 2 million a year 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Biological agent available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Repeated hand removal can be effective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Herbicide use a concern due to water habitat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F0DAFE3E-F355-4075-9A74-50D45F4D4E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7234"/>
            <a:ext cx="4572000" cy="47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8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34901" y="177911"/>
            <a:ext cx="9438922" cy="89225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FFFF"/>
                </a:solidFill>
                <a:latin typeface="Verdana"/>
                <a:cs typeface="Verdana"/>
              </a:rPr>
              <a:t>Identified Noxious Weeds  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69760" y="1354667"/>
            <a:ext cx="8493618" cy="4355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99897" y="1120318"/>
            <a:ext cx="407476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Russian Knapweed: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Perennial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Spread by Roots and Seeds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Toxic to horses causing Chewing Disease: Dehydration and Starvation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Mowing and Tilling NOT effective due to creeping root system and dormant seed germination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than 1 Herbicide Applications Needed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78E7D7-7576-45AA-98A3-BC7AB7409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0167"/>
            <a:ext cx="4430137" cy="560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2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6583</TotalTime>
  <Words>820</Words>
  <Application>Microsoft Office PowerPoint</Application>
  <PresentationFormat>On-screen Show (4:3)</PresentationFormat>
  <Paragraphs>193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Possible Assistance: Bio-Control Releases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Agriculture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Allured</dc:creator>
  <cp:lastModifiedBy>Jeff Page</cp:lastModifiedBy>
  <cp:revision>130</cp:revision>
  <cp:lastPrinted>2016-11-15T20:26:33Z</cp:lastPrinted>
  <dcterms:created xsi:type="dcterms:W3CDTF">2016-05-31T20:48:23Z</dcterms:created>
  <dcterms:modified xsi:type="dcterms:W3CDTF">2019-05-16T17:04:07Z</dcterms:modified>
</cp:coreProperties>
</file>